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8" r:id="rId9"/>
    <p:sldId id="267" r:id="rId10"/>
    <p:sldId id="269" r:id="rId11"/>
    <p:sldId id="263" r:id="rId12"/>
    <p:sldId id="278" r:id="rId13"/>
    <p:sldId id="264" r:id="rId14"/>
    <p:sldId id="265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6DDC9-3FD5-4140-8B54-FC6F5044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4903F9-EC7F-4299-8CB4-E2F7F9E9A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C12C0-C244-4E80-B0DD-EFC52D1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87C3-2A94-4793-A136-CA9FB617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4FB1A-E466-4473-A0C4-8F4C265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916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AE74C-486A-4AE1-B5DC-29479BAA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3DEB11-BB50-47E8-9FA8-02266B0B6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05AC9-B00F-467C-AB77-285DB54F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AD6EB-6E99-4803-A1C3-7F58E17A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DCC824-28FA-4CD6-9613-AFBC12FE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6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9C35FF-3BCD-4749-B84C-77ED0E968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B7A99B-2E34-47A2-B037-586A983EF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40B0A4-5B21-4265-B27E-2439559F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92BB7-EB0E-47CA-B562-B9766D05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DBCD9C-1A4D-4699-9FBC-7DD25FE1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343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8561F-0B3B-4520-AD78-03BBDA67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6BF68-4A9E-4042-BB57-7ADCB0E94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72778-DCC0-4F7A-86E7-365D563D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4B597-77C9-4694-85A6-7ABAED38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76C5B-11CA-4805-9439-0AB847E5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62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37A5C-EA25-453C-85CA-0AEC8AA7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8E27C-A817-40C6-980A-97ED59236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FA9DA3-9621-4AE0-A01E-A421EFE9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3C516-7A26-4DCF-8FBE-ECC3823D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575C2F-F23A-46DE-92CC-14A9D1DB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346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5DC65-90C2-4AF6-8A62-E2A0E4B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47C89C-D963-4BC9-B80B-2A6EA0BDB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069D2-6702-454D-A53A-9AB12E56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AF3B0A-E6B7-4F96-8C4E-2D5D427A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83054A-EC4E-45EC-8EF2-3A29099E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B416FA-10C5-4E57-9ED3-0F7B5DCB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155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0ABB4-408D-4C2E-BF26-15EC78DC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1FEB6B-8F15-412F-834F-263368F0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88D241-8A0C-4ED4-8699-F3A687F6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3C4E1D-67AC-4FEF-B6C4-B8F6D8A00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ACAF3F-890D-4C5B-9E92-C57182904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04442B-1C19-4E40-BABE-D123CF5E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D3AF5F-AF80-48E2-A2E9-535285DF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A8A43A-83B9-4591-8139-F35AC4BB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90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C9A59-16AD-466A-A992-9DAC159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7674C3-4C25-406D-9088-774EEBA4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B340DB-DBCE-4B0C-A0C1-DDC30250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B4F7F5-BBA9-4455-83E4-A99FB418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044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62B36C-BC07-42B6-8E45-A5E01037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E98BBA-0677-4E43-B8C1-11B1DE8E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89E00-8AD1-460F-A1F6-CCFDF4C7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784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A6FA7-00CF-44C5-AF42-C2A0F708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29A8D-DBF6-4F38-9FC8-8838CB13F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0175BE-1448-496B-93EB-EF0AF3D23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93B27A-9288-46D3-B972-59A4E922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E94B65-D305-4D7D-805A-F63E184C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2E8A43-15F4-41D4-B2CD-3C99C7FC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594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36272-3BAF-4353-BBC1-4F33010F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D1B4D1-A9B8-4E98-8577-15C98DD1A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90E9A2-C4CF-44E4-9322-45A9D2832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519A21-1EE4-4697-9E85-1A76EE91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2CE13C-FBA8-4383-94B0-77590977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E48A64-041E-4069-AAF9-64242646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718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25989C-6828-4C69-A1C6-4528910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D9E3F9-3522-4907-B158-4A6068AC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9305D3-5D77-46CC-A315-5892C7136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9721-70BF-4848-AAE1-C67EBFBD542D}" type="datetimeFigureOut">
              <a:rPr lang="es-CL" smtClean="0"/>
              <a:t>06-04-2022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C7CE35-F6C1-42D3-A327-5B8CA7B28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04632-4BAB-4201-971C-44269AEE6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43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8C8DD-E20F-4D51-9B4F-BC38B97DA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calles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B203E8-6A12-4086-B4D8-A29FB070A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Medina, Stefan Steiniger, Giovanni Vecchio</a:t>
            </a:r>
            <a:endParaRPr lang="es-CL" dirty="0"/>
          </a:p>
        </p:txBody>
      </p:sp>
      <p:pic>
        <p:nvPicPr>
          <p:cNvPr id="2050" name="Picture 2" descr="Centro de Desarrollo Urbano Sustentable - CEDEUS (@CedeusChile) / Twitter">
            <a:extLst>
              <a:ext uri="{FF2B5EF4-FFF2-40B4-BE49-F238E27FC236}">
                <a16:creationId xmlns:a16="http://schemas.microsoft.com/office/drawing/2014/main" id="{490B3B95-446F-4242-BE60-9BD24FA6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63525"/>
            <a:ext cx="15335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ucación Continua UC">
            <a:extLst>
              <a:ext uri="{FF2B5EF4-FFF2-40B4-BE49-F238E27FC236}">
                <a16:creationId xmlns:a16="http://schemas.microsoft.com/office/drawing/2014/main" id="{437753DB-B9A5-42BD-94CC-E0154D7F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12" y="1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2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A5EF4-ECC3-4EB1-B29A-05EB7B4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2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55CF86-C7B3-45B2-93E5-40725398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524433"/>
            <a:ext cx="8268774" cy="474013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1382B07-EDA1-4BB9-BCE6-F3C40F3334A4}"/>
              </a:ext>
            </a:extLst>
          </p:cNvPr>
          <p:cNvSpPr/>
          <p:nvPr/>
        </p:nvSpPr>
        <p:spPr>
          <a:xfrm>
            <a:off x="4138755" y="3572356"/>
            <a:ext cx="175491" cy="180661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275701-F13F-4C5D-8BFC-8E431B3FE3DC}"/>
              </a:ext>
            </a:extLst>
          </p:cNvPr>
          <p:cNvSpPr/>
          <p:nvPr/>
        </p:nvSpPr>
        <p:spPr>
          <a:xfrm>
            <a:off x="3258745" y="3572355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FB880F-8C16-4635-BB98-B714615DBD62}"/>
              </a:ext>
            </a:extLst>
          </p:cNvPr>
          <p:cNvSpPr/>
          <p:nvPr/>
        </p:nvSpPr>
        <p:spPr>
          <a:xfrm>
            <a:off x="3566121" y="357235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15B1465-DEA5-4211-838E-EBC62DB108DE}"/>
              </a:ext>
            </a:extLst>
          </p:cNvPr>
          <p:cNvSpPr/>
          <p:nvPr/>
        </p:nvSpPr>
        <p:spPr>
          <a:xfrm>
            <a:off x="2119455" y="3576047"/>
            <a:ext cx="175491" cy="180661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C65209C-CDB2-4BF7-B5EA-726882CD8F66}"/>
              </a:ext>
            </a:extLst>
          </p:cNvPr>
          <p:cNvSpPr/>
          <p:nvPr/>
        </p:nvSpPr>
        <p:spPr>
          <a:xfrm>
            <a:off x="2418195" y="3572353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31C9423-C819-461E-8489-0503739D3890}"/>
              </a:ext>
            </a:extLst>
          </p:cNvPr>
          <p:cNvSpPr/>
          <p:nvPr/>
        </p:nvSpPr>
        <p:spPr>
          <a:xfrm>
            <a:off x="2703244" y="3572352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E642F70-ADB4-4AF0-9049-8BB5AC6F3E45}"/>
              </a:ext>
            </a:extLst>
          </p:cNvPr>
          <p:cNvSpPr/>
          <p:nvPr/>
        </p:nvSpPr>
        <p:spPr>
          <a:xfrm>
            <a:off x="2987591" y="3572352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74F0B83D-6755-4A20-B29E-9F9C0CB544CC}"/>
              </a:ext>
            </a:extLst>
          </p:cNvPr>
          <p:cNvSpPr/>
          <p:nvPr/>
        </p:nvSpPr>
        <p:spPr>
          <a:xfrm>
            <a:off x="3852438" y="3572351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2DF81B4-9558-4E4F-8A4B-E6993CC0CF0D}"/>
              </a:ext>
            </a:extLst>
          </p:cNvPr>
          <p:cNvSpPr/>
          <p:nvPr/>
        </p:nvSpPr>
        <p:spPr>
          <a:xfrm>
            <a:off x="6900788" y="3564676"/>
            <a:ext cx="175491" cy="180661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F37945E-2D82-4C6F-8B73-AF967BBCD518}"/>
              </a:ext>
            </a:extLst>
          </p:cNvPr>
          <p:cNvSpPr/>
          <p:nvPr/>
        </p:nvSpPr>
        <p:spPr>
          <a:xfrm>
            <a:off x="6020778" y="3564675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BA0BB01-BAD5-40F4-AAA3-8472CCF39CA6}"/>
              </a:ext>
            </a:extLst>
          </p:cNvPr>
          <p:cNvSpPr/>
          <p:nvPr/>
        </p:nvSpPr>
        <p:spPr>
          <a:xfrm>
            <a:off x="6328154" y="356467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D940006B-B9AB-432D-B873-9BAAF63D4E8B}"/>
              </a:ext>
            </a:extLst>
          </p:cNvPr>
          <p:cNvSpPr/>
          <p:nvPr/>
        </p:nvSpPr>
        <p:spPr>
          <a:xfrm>
            <a:off x="4881488" y="3568367"/>
            <a:ext cx="175491" cy="180661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8D4219C-311C-4C9C-A021-5F61A175007A}"/>
              </a:ext>
            </a:extLst>
          </p:cNvPr>
          <p:cNvSpPr/>
          <p:nvPr/>
        </p:nvSpPr>
        <p:spPr>
          <a:xfrm>
            <a:off x="5180228" y="3564673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706FBB2-C6CA-4EBD-B4D2-DC13C4400D83}"/>
              </a:ext>
            </a:extLst>
          </p:cNvPr>
          <p:cNvSpPr/>
          <p:nvPr/>
        </p:nvSpPr>
        <p:spPr>
          <a:xfrm>
            <a:off x="5465277" y="3564672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C6F21E8-C804-41C3-81C2-7C95A9C3EA20}"/>
              </a:ext>
            </a:extLst>
          </p:cNvPr>
          <p:cNvSpPr/>
          <p:nvPr/>
        </p:nvSpPr>
        <p:spPr>
          <a:xfrm>
            <a:off x="5749624" y="3564672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FEC8980-0904-4145-B85A-A2879309179C}"/>
              </a:ext>
            </a:extLst>
          </p:cNvPr>
          <p:cNvSpPr/>
          <p:nvPr/>
        </p:nvSpPr>
        <p:spPr>
          <a:xfrm>
            <a:off x="6614471" y="3564671"/>
            <a:ext cx="175491" cy="180661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831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2AB17F-10F4-4526-B474-20A51203A234}"/>
              </a:ext>
            </a:extLst>
          </p:cNvPr>
          <p:cNvSpPr txBox="1">
            <a:spLocks/>
          </p:cNvSpPr>
          <p:nvPr/>
        </p:nvSpPr>
        <p:spPr>
          <a:xfrm>
            <a:off x="551873" y="19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Caso 2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0162C2E-1A3F-41D4-874F-5E46D76E6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595A56-9817-488A-8193-1DC9AF53B9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902" y="369570"/>
            <a:ext cx="4862195" cy="6118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26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53B2D-31AE-4931-BEC7-F0509AC6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de accesibilidad al transporte público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24929-8A58-4FC7-B2E5-DB06C6FA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Consiste en 4 tipos de acceso</a:t>
            </a:r>
          </a:p>
          <a:p>
            <a:pPr lvl="1"/>
            <a:r>
              <a:rPr lang="es-MX" dirty="0"/>
              <a:t>Al paradero caminando</a:t>
            </a:r>
          </a:p>
          <a:p>
            <a:pPr lvl="1"/>
            <a:r>
              <a:rPr lang="es-MX" dirty="0"/>
              <a:t>Caminando (a la estación de metro)</a:t>
            </a:r>
          </a:p>
          <a:p>
            <a:pPr lvl="1"/>
            <a:r>
              <a:rPr lang="es-MX" dirty="0"/>
              <a:t>Con acceso (Solo al paradero)</a:t>
            </a:r>
          </a:p>
          <a:p>
            <a:pPr lvl="1"/>
            <a:r>
              <a:rPr lang="es-MX" dirty="0"/>
              <a:t>Sin acceso</a:t>
            </a:r>
            <a:endParaRPr lang="es-CL" dirty="0"/>
          </a:p>
          <a:p>
            <a:pPr lvl="1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DFB2E5-2F67-484C-9E4F-90E9EB4E672F}"/>
              </a:ext>
            </a:extLst>
          </p:cNvPr>
          <p:cNvSpPr txBox="1"/>
          <p:nvPr/>
        </p:nvSpPr>
        <p:spPr>
          <a:xfrm>
            <a:off x="8458200" y="6067425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b="1" dirty="0"/>
              <a:t>Controlando por caminata a 2.5km/hora durante 10 minutos</a:t>
            </a:r>
            <a:endParaRPr lang="es-CL" sz="1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4118BD-978B-44D2-A8B1-55F22A2777E1}"/>
              </a:ext>
            </a:extLst>
          </p:cNvPr>
          <p:cNvSpPr txBox="1"/>
          <p:nvPr/>
        </p:nvSpPr>
        <p:spPr>
          <a:xfrm>
            <a:off x="838200" y="4102655"/>
            <a:ext cx="2638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Al paradero caminando</a:t>
            </a:r>
            <a:endParaRPr lang="es-CL" sz="11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76A5A7-63F7-4F31-8918-9BEB76E5BF26}"/>
              </a:ext>
            </a:extLst>
          </p:cNvPr>
          <p:cNvSpPr txBox="1"/>
          <p:nvPr/>
        </p:nvSpPr>
        <p:spPr>
          <a:xfrm>
            <a:off x="838200" y="4550330"/>
            <a:ext cx="2638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Caminando (a la estación)</a:t>
            </a:r>
            <a:endParaRPr lang="es-CL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981A39-121F-4BB8-A041-9532F4953F14}"/>
              </a:ext>
            </a:extLst>
          </p:cNvPr>
          <p:cNvSpPr txBox="1"/>
          <p:nvPr/>
        </p:nvSpPr>
        <p:spPr>
          <a:xfrm>
            <a:off x="838200" y="4998005"/>
            <a:ext cx="2990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Con acceso (solo al paradero)</a:t>
            </a:r>
            <a:endParaRPr lang="es-CL" sz="11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494F64-4B9B-41FE-B680-4CB04807A5C2}"/>
              </a:ext>
            </a:extLst>
          </p:cNvPr>
          <p:cNvSpPr txBox="1"/>
          <p:nvPr/>
        </p:nvSpPr>
        <p:spPr>
          <a:xfrm>
            <a:off x="838199" y="5893355"/>
            <a:ext cx="2990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Sin acceso</a:t>
            </a:r>
            <a:endParaRPr lang="es-CL" sz="1100" dirty="0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97CB7FDD-53FF-478D-B063-DE78CF6F0E1F}"/>
              </a:ext>
            </a:extLst>
          </p:cNvPr>
          <p:cNvSpPr/>
          <p:nvPr/>
        </p:nvSpPr>
        <p:spPr>
          <a:xfrm>
            <a:off x="2819400" y="4102655"/>
            <a:ext cx="171450" cy="1156960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563B699-15F8-46D0-9127-4C3BD301DD65}"/>
              </a:ext>
            </a:extLst>
          </p:cNvPr>
          <p:cNvCxnSpPr/>
          <p:nvPr/>
        </p:nvCxnSpPr>
        <p:spPr>
          <a:xfrm>
            <a:off x="1743075" y="6067425"/>
            <a:ext cx="124777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4006FCB-EA61-4909-BAF5-1D079DA99C5E}"/>
              </a:ext>
            </a:extLst>
          </p:cNvPr>
          <p:cNvSpPr txBox="1"/>
          <p:nvPr/>
        </p:nvSpPr>
        <p:spPr>
          <a:xfrm>
            <a:off x="3357562" y="4469368"/>
            <a:ext cx="2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2439E6-CD53-4CAA-B4AF-24090FE98FA3}"/>
              </a:ext>
            </a:extLst>
          </p:cNvPr>
          <p:cNvSpPr txBox="1"/>
          <p:nvPr/>
        </p:nvSpPr>
        <p:spPr>
          <a:xfrm>
            <a:off x="3357562" y="5914965"/>
            <a:ext cx="2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  <a:endParaRPr lang="es-CL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7F2C21-C2AA-408E-AA61-383A304DFA57}"/>
              </a:ext>
            </a:extLst>
          </p:cNvPr>
          <p:cNvSpPr/>
          <p:nvPr/>
        </p:nvSpPr>
        <p:spPr>
          <a:xfrm>
            <a:off x="3302791" y="5901004"/>
            <a:ext cx="385763" cy="369332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EC2A488-DD5A-4331-9C19-A8E2B6BA8B41}"/>
              </a:ext>
            </a:extLst>
          </p:cNvPr>
          <p:cNvSpPr/>
          <p:nvPr/>
        </p:nvSpPr>
        <p:spPr>
          <a:xfrm>
            <a:off x="3302791" y="4463295"/>
            <a:ext cx="385763" cy="369332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1C887E5-3B61-4D7D-A90D-894670C9D454}"/>
              </a:ext>
            </a:extLst>
          </p:cNvPr>
          <p:cNvCxnSpPr/>
          <p:nvPr/>
        </p:nvCxnSpPr>
        <p:spPr>
          <a:xfrm>
            <a:off x="3829050" y="4647961"/>
            <a:ext cx="13906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57ACB0C-8051-407A-953B-A7844AB921F8}"/>
              </a:ext>
            </a:extLst>
          </p:cNvPr>
          <p:cNvCxnSpPr/>
          <p:nvPr/>
        </p:nvCxnSpPr>
        <p:spPr>
          <a:xfrm>
            <a:off x="3914775" y="6099631"/>
            <a:ext cx="130492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B9BF8B3-11EA-4CAB-87F6-1461AB2EFBF6}"/>
              </a:ext>
            </a:extLst>
          </p:cNvPr>
          <p:cNvSpPr txBox="1"/>
          <p:nvPr/>
        </p:nvSpPr>
        <p:spPr>
          <a:xfrm>
            <a:off x="5400675" y="44386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acceso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1A94295-7CB1-4B6F-981E-247F78FE91EE}"/>
              </a:ext>
            </a:extLst>
          </p:cNvPr>
          <p:cNvSpPr txBox="1"/>
          <p:nvPr/>
        </p:nvSpPr>
        <p:spPr>
          <a:xfrm>
            <a:off x="5460204" y="586216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acceso</a:t>
            </a:r>
          </a:p>
        </p:txBody>
      </p:sp>
    </p:spTree>
    <p:extLst>
      <p:ext uri="{BB962C8B-B14F-4D97-AF65-F5344CB8AC3E}">
        <p14:creationId xmlns:p14="http://schemas.microsoft.com/office/powerpoint/2010/main" val="565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D8A918-D2DF-48A8-9875-CD84EE65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Combinando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21071-F2FC-4B85-AA87-20317E155190}"/>
              </a:ext>
            </a:extLst>
          </p:cNvPr>
          <p:cNvSpPr txBox="1"/>
          <p:nvPr/>
        </p:nvSpPr>
        <p:spPr>
          <a:xfrm>
            <a:off x="1752600" y="2733703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 acceso (1)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61B874-55C4-4F55-8216-6035E532BD1C}"/>
              </a:ext>
            </a:extLst>
          </p:cNvPr>
          <p:cNvSpPr txBox="1"/>
          <p:nvPr/>
        </p:nvSpPr>
        <p:spPr>
          <a:xfrm>
            <a:off x="1752600" y="3395185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Sin acceso (0)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85408C-6B83-4ED0-B724-18D895E2B8FB}"/>
              </a:ext>
            </a:extLst>
          </p:cNvPr>
          <p:cNvSpPr txBox="1"/>
          <p:nvPr/>
        </p:nvSpPr>
        <p:spPr>
          <a:xfrm>
            <a:off x="4257673" y="2389016"/>
            <a:ext cx="333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a: Avejentados y acomodados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04905-4032-4DA8-9349-62D7491AC324}"/>
              </a:ext>
            </a:extLst>
          </p:cNvPr>
          <p:cNvSpPr txBox="1"/>
          <p:nvPr/>
        </p:nvSpPr>
        <p:spPr>
          <a:xfrm>
            <a:off x="4257673" y="3059668"/>
            <a:ext cx="411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b: Avejentados, pero no acomodados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CDCAA-917D-4B4D-A5F2-C741A2FB6234}"/>
              </a:ext>
            </a:extLst>
          </p:cNvPr>
          <p:cNvSpPr txBox="1"/>
          <p:nvPr/>
        </p:nvSpPr>
        <p:spPr>
          <a:xfrm>
            <a:off x="4257673" y="3764517"/>
            <a:ext cx="411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c:  Barrios no avejentados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CF2F6365-1DF8-43C6-AD48-D0DB0170505E}"/>
              </a:ext>
            </a:extLst>
          </p:cNvPr>
          <p:cNvSpPr/>
          <p:nvPr/>
        </p:nvSpPr>
        <p:spPr>
          <a:xfrm>
            <a:off x="8220077" y="2266950"/>
            <a:ext cx="47623" cy="2085975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7BE621-E2B3-4054-8BC7-C8FBBE2BEDDC}"/>
              </a:ext>
            </a:extLst>
          </p:cNvPr>
          <p:cNvSpPr txBox="1"/>
          <p:nvPr/>
        </p:nvSpPr>
        <p:spPr>
          <a:xfrm>
            <a:off x="8658223" y="2718311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1b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8B0F77-3F43-4AAA-9E5B-A3720516403B}"/>
              </a:ext>
            </a:extLst>
          </p:cNvPr>
          <p:cNvSpPr txBox="1"/>
          <p:nvPr/>
        </p:nvSpPr>
        <p:spPr>
          <a:xfrm>
            <a:off x="8658223" y="3078090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1c</a:t>
            </a:r>
            <a:endParaRPr lang="es-C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97FCB7-3AEE-407C-8DD1-A4DAA4F2293D}"/>
              </a:ext>
            </a:extLst>
          </p:cNvPr>
          <p:cNvSpPr txBox="1"/>
          <p:nvPr/>
        </p:nvSpPr>
        <p:spPr>
          <a:xfrm>
            <a:off x="8658223" y="3407086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0a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5CE74F-B519-4AF9-BA72-AB27FA7B9E7E}"/>
              </a:ext>
            </a:extLst>
          </p:cNvPr>
          <p:cNvSpPr txBox="1"/>
          <p:nvPr/>
        </p:nvSpPr>
        <p:spPr>
          <a:xfrm>
            <a:off x="8658223" y="375117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0b</a:t>
            </a:r>
            <a:endParaRPr lang="es-C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A3BB04-EB40-4963-9A65-6921E0E16F39}"/>
              </a:ext>
            </a:extLst>
          </p:cNvPr>
          <p:cNvSpPr txBox="1"/>
          <p:nvPr/>
        </p:nvSpPr>
        <p:spPr>
          <a:xfrm>
            <a:off x="8658223" y="4120506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0c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96AED5-1924-4F92-8725-CA5E52EB36C8}"/>
              </a:ext>
            </a:extLst>
          </p:cNvPr>
          <p:cNvSpPr txBox="1"/>
          <p:nvPr/>
        </p:nvSpPr>
        <p:spPr>
          <a:xfrm>
            <a:off x="8658223" y="2364371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1a</a:t>
            </a:r>
            <a:endParaRPr lang="es-CL" dirty="0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100D5A94-11BE-4F78-8BEC-4EA69E1AEFA9}"/>
              </a:ext>
            </a:extLst>
          </p:cNvPr>
          <p:cNvSpPr/>
          <p:nvPr/>
        </p:nvSpPr>
        <p:spPr>
          <a:xfrm>
            <a:off x="9296400" y="2266950"/>
            <a:ext cx="45719" cy="2085975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B43CC8-59C4-4850-A646-E4E5EAFCDA14}"/>
              </a:ext>
            </a:extLst>
          </p:cNvPr>
          <p:cNvSpPr txBox="1"/>
          <p:nvPr/>
        </p:nvSpPr>
        <p:spPr>
          <a:xfrm>
            <a:off x="9523084" y="2702919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A3D958C-5192-4632-9187-60BB1B11B883}"/>
              </a:ext>
            </a:extLst>
          </p:cNvPr>
          <p:cNvSpPr txBox="1"/>
          <p:nvPr/>
        </p:nvSpPr>
        <p:spPr>
          <a:xfrm>
            <a:off x="9523084" y="3062698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63CA287-F7F0-4C6B-8931-270B86198A08}"/>
              </a:ext>
            </a:extLst>
          </p:cNvPr>
          <p:cNvSpPr txBox="1"/>
          <p:nvPr/>
        </p:nvSpPr>
        <p:spPr>
          <a:xfrm>
            <a:off x="9523084" y="339169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4</a:t>
            </a: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EF583F-C5EF-429F-941E-77524C9B283D}"/>
              </a:ext>
            </a:extLst>
          </p:cNvPr>
          <p:cNvSpPr txBox="1"/>
          <p:nvPr/>
        </p:nvSpPr>
        <p:spPr>
          <a:xfrm>
            <a:off x="9523084" y="3735782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5</a:t>
            </a:r>
            <a:endParaRPr lang="es-CL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5717B2D-89EF-4A81-A1B0-F10F4E564902}"/>
              </a:ext>
            </a:extLst>
          </p:cNvPr>
          <p:cNvSpPr txBox="1"/>
          <p:nvPr/>
        </p:nvSpPr>
        <p:spPr>
          <a:xfrm>
            <a:off x="9523084" y="410511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6</a:t>
            </a:r>
            <a:endParaRPr lang="es-CL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86E38BC-A700-435D-B443-CBC30C9B2A71}"/>
              </a:ext>
            </a:extLst>
          </p:cNvPr>
          <p:cNvSpPr txBox="1"/>
          <p:nvPr/>
        </p:nvSpPr>
        <p:spPr>
          <a:xfrm>
            <a:off x="9523084" y="2348979"/>
            <a:ext cx="28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456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A09133-1735-4958-9428-055BEFFC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9250"/>
            <a:ext cx="10515600" cy="36195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A27604C-70E2-4703-BD42-874881EA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Resultado </a:t>
            </a:r>
            <a:r>
              <a:rPr lang="es-MX" dirty="0" err="1"/>
              <a:t>combinatorial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C33BD6-A5DF-4C87-BD07-5EC9B66C0EB4}"/>
              </a:ext>
            </a:extLst>
          </p:cNvPr>
          <p:cNvSpPr txBox="1"/>
          <p:nvPr/>
        </p:nvSpPr>
        <p:spPr>
          <a:xfrm>
            <a:off x="9639299" y="5985044"/>
            <a:ext cx="25527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AMA:   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Adultos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Mayores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Aventajados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AMNA: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Adultos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mayores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no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aventajados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BNA:     Barrios no de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adultos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mayores</a:t>
            </a:r>
            <a:endParaRPr lang="es-CL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1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97DDD1-6A98-4A7A-B8D3-70F15E55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9C0D49-18D2-4136-978C-F437B7F7C0A7}"/>
              </a:ext>
            </a:extLst>
          </p:cNvPr>
          <p:cNvSpPr txBox="1"/>
          <p:nvPr/>
        </p:nvSpPr>
        <p:spPr>
          <a:xfrm>
            <a:off x="7267575" y="6238875"/>
            <a:ext cx="208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Sin proyectar 10 AM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7142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BB3D416-871D-4028-AEB8-6482181F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7D5CCC1-D0E0-4EDC-BFC7-A191147E2197}"/>
              </a:ext>
            </a:extLst>
          </p:cNvPr>
          <p:cNvSpPr txBox="1"/>
          <p:nvPr/>
        </p:nvSpPr>
        <p:spPr>
          <a:xfrm>
            <a:off x="7267575" y="6238875"/>
            <a:ext cx="20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Sin proyectar 17 PM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686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A49614-D95E-4C07-9596-623509483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1648F36-DA73-481B-A5AD-0F30ACD9210D}"/>
              </a:ext>
            </a:extLst>
          </p:cNvPr>
          <p:cNvSpPr txBox="1"/>
          <p:nvPr/>
        </p:nvSpPr>
        <p:spPr>
          <a:xfrm>
            <a:off x="7191375" y="6238875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proyectar 10 AM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1227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65B9F5-622B-471E-9996-E0D395407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E72E707-17D0-4915-88BE-B89D530F758B}"/>
              </a:ext>
            </a:extLst>
          </p:cNvPr>
          <p:cNvSpPr txBox="1"/>
          <p:nvPr/>
        </p:nvSpPr>
        <p:spPr>
          <a:xfrm>
            <a:off x="7191375" y="6238875"/>
            <a:ext cx="21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proyectar 17 PM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511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9B7D4-FF70-4EFD-ADCE-3BD4F66F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718CC-2244-479C-A6BA-FA630D44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Localizar los barrios con concentración significativa de adultos mayores</a:t>
            </a:r>
          </a:p>
          <a:p>
            <a:r>
              <a:rPr lang="es-MX" dirty="0"/>
              <a:t>Describir los barrios encontrados mediante estadísticos clásicos</a:t>
            </a:r>
          </a:p>
          <a:p>
            <a:r>
              <a:rPr lang="es-MX" dirty="0"/>
              <a:t>Relacionarlos con la accesibilidad al transporte público y </a:t>
            </a:r>
            <a:r>
              <a:rPr lang="es-MX" dirty="0" err="1"/>
              <a:t>caminabilidad</a:t>
            </a:r>
            <a:endParaRPr lang="es-MX" dirty="0"/>
          </a:p>
          <a:p>
            <a:r>
              <a:rPr lang="es-MX" dirty="0"/>
              <a:t>Representarlos visualmente</a:t>
            </a:r>
          </a:p>
          <a:p>
            <a:r>
              <a:rPr lang="es-MX" dirty="0"/>
              <a:t>Hacer reproducible toda la investigación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2070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A09133-1735-4958-9428-055BEFFC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28800"/>
            <a:ext cx="5257800" cy="180975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A27604C-70E2-4703-BD42-874881EA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Cuántos adultos mayores en esta condición?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44C2F7-3DFB-4F7F-BDAA-24E0BFA3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828800"/>
            <a:ext cx="5257800" cy="1809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C4C20C-E21E-41C3-82F8-DEE11972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876675"/>
            <a:ext cx="5257800" cy="1809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3714B8-7107-457E-AEED-F346E62B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3876675"/>
            <a:ext cx="5257800" cy="1809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45764A0-263E-4B1D-B609-6830D86E3279}"/>
              </a:ext>
            </a:extLst>
          </p:cNvPr>
          <p:cNvSpPr txBox="1"/>
          <p:nvPr/>
        </p:nvSpPr>
        <p:spPr>
          <a:xfrm>
            <a:off x="2886075" y="1590675"/>
            <a:ext cx="208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Sin proyectar 10 AM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A8A658-FE81-4D62-81C2-BDA47063863D}"/>
              </a:ext>
            </a:extLst>
          </p:cNvPr>
          <p:cNvSpPr txBox="1"/>
          <p:nvPr/>
        </p:nvSpPr>
        <p:spPr>
          <a:xfrm>
            <a:off x="8262690" y="1575078"/>
            <a:ext cx="208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Sin proyectar 17 AM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9903E77-591C-4AEA-8A2C-AA174038EBB6}"/>
              </a:ext>
            </a:extLst>
          </p:cNvPr>
          <p:cNvSpPr txBox="1"/>
          <p:nvPr/>
        </p:nvSpPr>
        <p:spPr>
          <a:xfrm>
            <a:off x="2842793" y="5739884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proyectar 10 AM</a:t>
            </a: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7A40D5A-8D05-4DE9-AEB8-8407AE48C5AF}"/>
              </a:ext>
            </a:extLst>
          </p:cNvPr>
          <p:cNvSpPr txBox="1"/>
          <p:nvPr/>
        </p:nvSpPr>
        <p:spPr>
          <a:xfrm>
            <a:off x="8219408" y="5739884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 proyectar 17 AM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9731A3-D1CA-43AC-8522-9F6B8F4DB0FA}"/>
              </a:ext>
            </a:extLst>
          </p:cNvPr>
          <p:cNvSpPr txBox="1"/>
          <p:nvPr/>
        </p:nvSpPr>
        <p:spPr>
          <a:xfrm>
            <a:off x="2527512" y="2546906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127 644</a:t>
            </a:r>
            <a:endParaRPr lang="es-CL" sz="1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BF2688-69A2-4EF3-8D5B-95DF88280FDC}"/>
              </a:ext>
            </a:extLst>
          </p:cNvPr>
          <p:cNvSpPr txBox="1"/>
          <p:nvPr/>
        </p:nvSpPr>
        <p:spPr>
          <a:xfrm>
            <a:off x="2606058" y="3133805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6 285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F40FE85-8EFC-46B0-A3E7-4E6B3B124356}"/>
              </a:ext>
            </a:extLst>
          </p:cNvPr>
          <p:cNvSpPr txBox="1"/>
          <p:nvPr/>
        </p:nvSpPr>
        <p:spPr>
          <a:xfrm>
            <a:off x="3677531" y="2546906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297 030</a:t>
            </a:r>
            <a:endParaRPr lang="es-CL" sz="1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34BC4F8-0A93-4D20-B595-1795C03EEB2D}"/>
              </a:ext>
            </a:extLst>
          </p:cNvPr>
          <p:cNvSpPr txBox="1"/>
          <p:nvPr/>
        </p:nvSpPr>
        <p:spPr>
          <a:xfrm>
            <a:off x="3756077" y="312950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3 236</a:t>
            </a:r>
            <a:endParaRPr lang="es-CL" sz="12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473562-08A0-4381-99F1-2E994F6AA793}"/>
              </a:ext>
            </a:extLst>
          </p:cNvPr>
          <p:cNvSpPr txBox="1"/>
          <p:nvPr/>
        </p:nvSpPr>
        <p:spPr>
          <a:xfrm>
            <a:off x="4984644" y="2546905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181 398</a:t>
            </a:r>
            <a:endParaRPr lang="es-CL" sz="12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BB2C1EE-CFD2-4CB5-A3DA-EAB290A84A40}"/>
              </a:ext>
            </a:extLst>
          </p:cNvPr>
          <p:cNvSpPr txBox="1"/>
          <p:nvPr/>
        </p:nvSpPr>
        <p:spPr>
          <a:xfrm>
            <a:off x="4972544" y="3129509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10 992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6E5899-0339-4E19-9D29-4C92AE8E2A7E}"/>
              </a:ext>
            </a:extLst>
          </p:cNvPr>
          <p:cNvSpPr txBox="1"/>
          <p:nvPr/>
        </p:nvSpPr>
        <p:spPr>
          <a:xfrm>
            <a:off x="7716380" y="2502615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129 288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0833E08-4897-45E8-A5C6-E04B97EFEBA3}"/>
              </a:ext>
            </a:extLst>
          </p:cNvPr>
          <p:cNvSpPr txBox="1"/>
          <p:nvPr/>
        </p:nvSpPr>
        <p:spPr>
          <a:xfrm>
            <a:off x="7831770" y="3064589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4 641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DE91B1-74C7-477A-98F6-03463974657E}"/>
              </a:ext>
            </a:extLst>
          </p:cNvPr>
          <p:cNvSpPr txBox="1"/>
          <p:nvPr/>
        </p:nvSpPr>
        <p:spPr>
          <a:xfrm>
            <a:off x="8983172" y="2531309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297 360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1C79A46-F019-4EC3-B2C0-BEA3EB05E4D5}"/>
              </a:ext>
            </a:extLst>
          </p:cNvPr>
          <p:cNvSpPr txBox="1"/>
          <p:nvPr/>
        </p:nvSpPr>
        <p:spPr>
          <a:xfrm>
            <a:off x="9100190" y="3126721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2 906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2BBA65-5983-4983-9FA9-7DF4782C0385}"/>
              </a:ext>
            </a:extLst>
          </p:cNvPr>
          <p:cNvSpPr txBox="1"/>
          <p:nvPr/>
        </p:nvSpPr>
        <p:spPr>
          <a:xfrm>
            <a:off x="10184450" y="2546905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183 497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A62A7E9-287A-4482-859E-2B15E587C8A9}"/>
              </a:ext>
            </a:extLst>
          </p:cNvPr>
          <p:cNvSpPr txBox="1"/>
          <p:nvPr/>
        </p:nvSpPr>
        <p:spPr>
          <a:xfrm>
            <a:off x="10301468" y="3133805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8 893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C18E434-40D2-4AAE-8DE7-66507F611F0B}"/>
              </a:ext>
            </a:extLst>
          </p:cNvPr>
          <p:cNvSpPr txBox="1"/>
          <p:nvPr/>
        </p:nvSpPr>
        <p:spPr>
          <a:xfrm>
            <a:off x="2527512" y="4596884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127 943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D9F91D-5487-4196-B69C-53FEC3DA1C31}"/>
              </a:ext>
            </a:extLst>
          </p:cNvPr>
          <p:cNvSpPr txBox="1"/>
          <p:nvPr/>
        </p:nvSpPr>
        <p:spPr>
          <a:xfrm>
            <a:off x="2644530" y="5159157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5 986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B9617CA-6DF5-4B4E-8254-12C02F060BFF}"/>
              </a:ext>
            </a:extLst>
          </p:cNvPr>
          <p:cNvSpPr txBox="1"/>
          <p:nvPr/>
        </p:nvSpPr>
        <p:spPr>
          <a:xfrm>
            <a:off x="3677531" y="4596884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297 264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9563981-379F-43D0-8A48-9F3A6FB5F235}"/>
              </a:ext>
            </a:extLst>
          </p:cNvPr>
          <p:cNvSpPr txBox="1"/>
          <p:nvPr/>
        </p:nvSpPr>
        <p:spPr>
          <a:xfrm>
            <a:off x="3756077" y="5159157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3 002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30C1CF3-07AF-4181-8403-81CAEE9A3513}"/>
              </a:ext>
            </a:extLst>
          </p:cNvPr>
          <p:cNvSpPr txBox="1"/>
          <p:nvPr/>
        </p:nvSpPr>
        <p:spPr>
          <a:xfrm>
            <a:off x="4886860" y="4623386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182 469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D110AC0-CBB2-45C6-B89C-B64BEB29AD12}"/>
              </a:ext>
            </a:extLst>
          </p:cNvPr>
          <p:cNvSpPr txBox="1"/>
          <p:nvPr/>
        </p:nvSpPr>
        <p:spPr>
          <a:xfrm>
            <a:off x="5023116" y="5212091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9 921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F6BB7F2-E597-4E27-B2F9-5C392CE7C221}"/>
              </a:ext>
            </a:extLst>
          </p:cNvPr>
          <p:cNvSpPr txBox="1"/>
          <p:nvPr/>
        </p:nvSpPr>
        <p:spPr>
          <a:xfrm>
            <a:off x="7704769" y="4596884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130 088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BA48384-08CA-4A17-8178-5FFF4A782ABF}"/>
              </a:ext>
            </a:extLst>
          </p:cNvPr>
          <p:cNvSpPr txBox="1"/>
          <p:nvPr/>
        </p:nvSpPr>
        <p:spPr>
          <a:xfrm>
            <a:off x="7888518" y="5149930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3 841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DAFCC72-AFE5-4B30-B939-F26045251880}"/>
              </a:ext>
            </a:extLst>
          </p:cNvPr>
          <p:cNvSpPr txBox="1"/>
          <p:nvPr/>
        </p:nvSpPr>
        <p:spPr>
          <a:xfrm>
            <a:off x="8935331" y="4596884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297 466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91801EB-B542-4AEF-B842-5AF7AAE05F1A}"/>
              </a:ext>
            </a:extLst>
          </p:cNvPr>
          <p:cNvSpPr txBox="1"/>
          <p:nvPr/>
        </p:nvSpPr>
        <p:spPr>
          <a:xfrm>
            <a:off x="8989293" y="514165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2 800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D2AD67F-A4E8-4727-ABAA-D56A739DBA4B}"/>
              </a:ext>
            </a:extLst>
          </p:cNvPr>
          <p:cNvSpPr txBox="1"/>
          <p:nvPr/>
        </p:nvSpPr>
        <p:spPr>
          <a:xfrm>
            <a:off x="10108903" y="4594811"/>
            <a:ext cx="691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184 278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6EDAACF-0FD8-448F-A92E-950F972FB7C3}"/>
              </a:ext>
            </a:extLst>
          </p:cNvPr>
          <p:cNvSpPr txBox="1"/>
          <p:nvPr/>
        </p:nvSpPr>
        <p:spPr>
          <a:xfrm>
            <a:off x="10225921" y="514061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8 112</a:t>
            </a:r>
          </a:p>
        </p:txBody>
      </p:sp>
    </p:spTree>
    <p:extLst>
      <p:ext uri="{BB962C8B-B14F-4D97-AF65-F5344CB8AC3E}">
        <p14:creationId xmlns:p14="http://schemas.microsoft.com/office/powerpoint/2010/main" val="423390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0AFCF-2E0C-4203-B9CD-F75D8C5C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¿Y la </a:t>
            </a:r>
            <a:r>
              <a:rPr lang="es-MX" dirty="0" err="1"/>
              <a:t>caminabilidad</a:t>
            </a:r>
            <a:r>
              <a:rPr lang="es-MX" dirty="0"/>
              <a:t>?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FDEE8-D235-49F5-A235-A37F6B13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Falta </a:t>
            </a:r>
            <a:r>
              <a:rPr lang="en-US" dirty="0" err="1"/>
              <a:t>aun</a:t>
            </a:r>
            <a:r>
              <a:rPr lang="en-US" dirty="0"/>
              <a:t>…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desarrollé</a:t>
            </a:r>
            <a:r>
              <a:rPr lang="en-US" dirty="0"/>
              <a:t> un script que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falla</a:t>
            </a:r>
            <a:r>
              <a:rPr lang="en-US" dirty="0"/>
              <a:t>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25699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A9983-6B4F-4AE3-BB44-0B12C425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gran error…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55007-ED4E-4179-B40E-07524160C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Falta San Bernardo!!!!!!!!</a:t>
            </a:r>
          </a:p>
          <a:p>
            <a:r>
              <a:rPr lang="es-MX" dirty="0"/>
              <a:t>Es parte de la provincia del Maipo y no de la de Santiago :c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3707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1435A-ADA4-4A16-93CB-CA6C1079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37" y="432974"/>
            <a:ext cx="10515600" cy="1325563"/>
          </a:xfrm>
        </p:spPr>
        <p:txBody>
          <a:bodyPr/>
          <a:lstStyle/>
          <a:p>
            <a:r>
              <a:rPr lang="es-MX" dirty="0"/>
              <a:t>Metodología</a:t>
            </a:r>
            <a:endParaRPr lang="es-CL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959252F-041C-405F-80B4-ED2E6EB2E1BD}"/>
              </a:ext>
            </a:extLst>
          </p:cNvPr>
          <p:cNvSpPr/>
          <p:nvPr/>
        </p:nvSpPr>
        <p:spPr>
          <a:xfrm>
            <a:off x="1209875" y="3256883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Censo población y vivienda 2017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06F91E7-A422-4D3F-B1E0-16E53C7AA940}"/>
              </a:ext>
            </a:extLst>
          </p:cNvPr>
          <p:cNvSpPr/>
          <p:nvPr/>
        </p:nvSpPr>
        <p:spPr>
          <a:xfrm>
            <a:off x="9215230" y="1724301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Walkmyplace</a:t>
            </a:r>
            <a:endParaRPr lang="es-MX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s-MX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Walk</a:t>
            </a:r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-scores)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C42B938-384C-492B-A8F0-FED898431CEC}"/>
              </a:ext>
            </a:extLst>
          </p:cNvPr>
          <p:cNvSpPr/>
          <p:nvPr/>
        </p:nvSpPr>
        <p:spPr>
          <a:xfrm>
            <a:off x="7635903" y="1724301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Accesibilidad OTP (Bryan)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6673A2B-6FAA-4505-925D-6BCDD99CAD26}"/>
              </a:ext>
            </a:extLst>
          </p:cNvPr>
          <p:cNvSpPr/>
          <p:nvPr/>
        </p:nvSpPr>
        <p:spPr>
          <a:xfrm>
            <a:off x="2890982" y="3048433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Tasa inmigración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A4E43A7-3FB9-4AA8-9BC4-98582C8F244B}"/>
              </a:ext>
            </a:extLst>
          </p:cNvPr>
          <p:cNvSpPr/>
          <p:nvPr/>
        </p:nvSpPr>
        <p:spPr>
          <a:xfrm>
            <a:off x="2890981" y="357859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Hacinamiento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081F9D-9089-4652-8603-0AECCB2DCBD0}"/>
              </a:ext>
            </a:extLst>
          </p:cNvPr>
          <p:cNvSpPr/>
          <p:nvPr/>
        </p:nvSpPr>
        <p:spPr>
          <a:xfrm>
            <a:off x="2890981" y="410364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de adultos mayores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CE0E2F-3A3A-452B-81F6-0777A692B783}"/>
              </a:ext>
            </a:extLst>
          </p:cNvPr>
          <p:cNvSpPr/>
          <p:nvPr/>
        </p:nvSpPr>
        <p:spPr>
          <a:xfrm>
            <a:off x="4618182" y="3058518"/>
            <a:ext cx="1588655" cy="3866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Población económicamente activa (mayor a 15)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E3CE17-DCB1-4099-838F-BC3DF91712B6}"/>
              </a:ext>
            </a:extLst>
          </p:cNvPr>
          <p:cNvSpPr/>
          <p:nvPr/>
        </p:nvSpPr>
        <p:spPr>
          <a:xfrm>
            <a:off x="4618183" y="3578596"/>
            <a:ext cx="1588654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jefes de hogar sin enseñanza media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1F251D0-3C01-48E3-802F-B795B3FE2114}"/>
              </a:ext>
            </a:extLst>
          </p:cNvPr>
          <p:cNvSpPr/>
          <p:nvPr/>
        </p:nvSpPr>
        <p:spPr>
          <a:xfrm>
            <a:off x="4618182" y="410364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viviendas con materialidad R o IRR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4AA3540-EAEB-41F9-90C3-830E72394672}"/>
              </a:ext>
            </a:extLst>
          </p:cNvPr>
          <p:cNvSpPr/>
          <p:nvPr/>
        </p:nvSpPr>
        <p:spPr>
          <a:xfrm>
            <a:off x="6317673" y="2900218"/>
            <a:ext cx="103908" cy="1717963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9A6C088-2849-4ED7-9442-D3C9CF18B80A}"/>
                  </a:ext>
                </a:extLst>
              </p:cNvPr>
              <p:cNvSpPr/>
              <p:nvPr/>
            </p:nvSpPr>
            <p:spPr>
              <a:xfrm>
                <a:off x="6543960" y="3156340"/>
                <a:ext cx="494149" cy="1325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s-MX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Clustering Jerárquico</a:t>
                </a:r>
              </a:p>
              <a:p>
                <a:pPr algn="ctr"/>
                <a:r>
                  <a:rPr lang="es-MX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Para k </a:t>
                </a:r>
                <a14:m>
                  <m:oMath xmlns:m="http://schemas.openxmlformats.org/officeDocument/2006/math">
                    <m:r>
                      <a:rPr lang="es-MX" sz="1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MX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{2:8}</m:t>
                    </m:r>
                  </m:oMath>
                </a14:m>
                <a:endParaRPr lang="es-CL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9A6C088-2849-4ED7-9442-D3C9CF18B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60" y="3156340"/>
                <a:ext cx="494149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ángulo 20">
            <a:extLst>
              <a:ext uri="{FF2B5EF4-FFF2-40B4-BE49-F238E27FC236}">
                <a16:creationId xmlns:a16="http://schemas.microsoft.com/office/drawing/2014/main" id="{E9E29DEC-88D4-4F22-8766-B92EE72791F2}"/>
              </a:ext>
            </a:extLst>
          </p:cNvPr>
          <p:cNvSpPr/>
          <p:nvPr/>
        </p:nvSpPr>
        <p:spPr>
          <a:xfrm>
            <a:off x="7208981" y="3156340"/>
            <a:ext cx="494149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Recategorizar </a:t>
            </a:r>
            <a:r>
              <a:rPr lang="es-MX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primando </a:t>
            </a:r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grupos avejentados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38C0398-7B53-4507-8B4D-6803D8389925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7038109" y="3819122"/>
            <a:ext cx="17087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0ED13DD-D318-4190-BE5B-A1D2BB3171BD}"/>
              </a:ext>
            </a:extLst>
          </p:cNvPr>
          <p:cNvSpPr/>
          <p:nvPr/>
        </p:nvSpPr>
        <p:spPr>
          <a:xfrm>
            <a:off x="8292215" y="3634014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Cruzar y evaluar las categorías, generando combinaciones</a:t>
            </a:r>
            <a:endParaRPr lang="es-CL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E521297-14A3-4116-9D08-7B1B4F5CD56D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>
            <a:off x="7703130" y="3819122"/>
            <a:ext cx="589085" cy="13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D3DEC5D-29B8-47A8-BFBD-10415DE62D78}"/>
              </a:ext>
            </a:extLst>
          </p:cNvPr>
          <p:cNvCxnSpPr>
            <a:stCxn id="25" idx="2"/>
          </p:cNvCxnSpPr>
          <p:nvPr/>
        </p:nvCxnSpPr>
        <p:spPr>
          <a:xfrm flipH="1">
            <a:off x="9086542" y="4030744"/>
            <a:ext cx="1" cy="11416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23E5D39-CE85-40C9-BB80-B75CB0CE7651}"/>
              </a:ext>
            </a:extLst>
          </p:cNvPr>
          <p:cNvSpPr/>
          <p:nvPr/>
        </p:nvSpPr>
        <p:spPr>
          <a:xfrm>
            <a:off x="8292215" y="5169418"/>
            <a:ext cx="1588655" cy="396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Ploteo cartográfico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Abrir llave 37">
            <a:extLst>
              <a:ext uri="{FF2B5EF4-FFF2-40B4-BE49-F238E27FC236}">
                <a16:creationId xmlns:a16="http://schemas.microsoft.com/office/drawing/2014/main" id="{21FB3172-0ECE-438A-8E10-5DEB9C6EC715}"/>
              </a:ext>
            </a:extLst>
          </p:cNvPr>
          <p:cNvSpPr/>
          <p:nvPr/>
        </p:nvSpPr>
        <p:spPr>
          <a:xfrm>
            <a:off x="2679008" y="2900218"/>
            <a:ext cx="45719" cy="171796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Cerrar llave 40">
            <a:extLst>
              <a:ext uri="{FF2B5EF4-FFF2-40B4-BE49-F238E27FC236}">
                <a16:creationId xmlns:a16="http://schemas.microsoft.com/office/drawing/2014/main" id="{BA7A8E15-1C50-4F16-8187-388C79F961AC}"/>
              </a:ext>
            </a:extLst>
          </p:cNvPr>
          <p:cNvSpPr/>
          <p:nvPr/>
        </p:nvSpPr>
        <p:spPr>
          <a:xfrm rot="5400000">
            <a:off x="9042589" y="1642345"/>
            <a:ext cx="45719" cy="2655899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endParaRPr lang="es-CL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E7D5802-42BE-4AF6-A5E6-5F8B4068EFE4}"/>
              </a:ext>
            </a:extLst>
          </p:cNvPr>
          <p:cNvCxnSpPr>
            <a:stCxn id="41" idx="1"/>
            <a:endCxn id="25" idx="0"/>
          </p:cNvCxnSpPr>
          <p:nvPr/>
        </p:nvCxnSpPr>
        <p:spPr>
          <a:xfrm>
            <a:off x="9065448" y="2993154"/>
            <a:ext cx="21095" cy="6408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EAE83-DFE2-4520-A2EF-1174FDEE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Dendrograma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019E2E-3D20-4C8E-80AB-5BB3B8ED5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62" y="1444048"/>
            <a:ext cx="6862673" cy="4867429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781A49-6D95-49BD-A3DD-61B5DAE80C3C}"/>
              </a:ext>
            </a:extLst>
          </p:cNvPr>
          <p:cNvCxnSpPr/>
          <p:nvPr/>
        </p:nvCxnSpPr>
        <p:spPr>
          <a:xfrm flipH="1">
            <a:off x="3994753" y="5061528"/>
            <a:ext cx="5347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0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A5EF4-ECC3-4EB1-B29A-05EB7B4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Descripción estadística y cartográfica (k = 8)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55CF86-C7B3-45B2-93E5-40725398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524433"/>
            <a:ext cx="8268774" cy="47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18CB03-5AEA-4BB0-B600-3F49118B2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63" y="16740"/>
            <a:ext cx="6824520" cy="68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1E6CC-7FE4-4B93-9EB0-6D6CB88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Recategorización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B1269-A444-494D-9AE5-87E36981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102"/>
          </a:xfrm>
        </p:spPr>
        <p:txBody>
          <a:bodyPr/>
          <a:lstStyle/>
          <a:p>
            <a:pPr algn="just"/>
            <a:r>
              <a:rPr lang="es-MX" dirty="0"/>
              <a:t>Caso 1: </a:t>
            </a:r>
          </a:p>
          <a:p>
            <a:pPr lvl="1" algn="just"/>
            <a:r>
              <a:rPr lang="es-MX" dirty="0"/>
              <a:t>Se toman las categorías </a:t>
            </a:r>
            <a:r>
              <a:rPr lang="es-MX" b="1" dirty="0"/>
              <a:t>más avejentadas </a:t>
            </a:r>
            <a:r>
              <a:rPr lang="es-MX" dirty="0"/>
              <a:t>(1,5,6,8) asignándoles valor </a:t>
            </a:r>
            <a:r>
              <a:rPr lang="es-MX" b="1" dirty="0"/>
              <a:t>“a”</a:t>
            </a:r>
          </a:p>
          <a:p>
            <a:pPr lvl="1" algn="just"/>
            <a:r>
              <a:rPr lang="es-MX" dirty="0"/>
              <a:t>para las </a:t>
            </a:r>
            <a:r>
              <a:rPr lang="es-MX" b="1" dirty="0"/>
              <a:t>menos avejentadas </a:t>
            </a:r>
            <a:r>
              <a:rPr lang="es-MX" dirty="0"/>
              <a:t>(2,3,4,7) se les asigna valor </a:t>
            </a:r>
            <a:r>
              <a:rPr lang="es-MX" b="1" dirty="0"/>
              <a:t>“b”</a:t>
            </a:r>
          </a:p>
          <a:p>
            <a:pPr lvl="1" algn="just"/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0EE7712-B6E4-4DEF-9734-11943438EC59}"/>
              </a:ext>
            </a:extLst>
          </p:cNvPr>
          <p:cNvSpPr txBox="1">
            <a:spLocks/>
          </p:cNvSpPr>
          <p:nvPr/>
        </p:nvSpPr>
        <p:spPr>
          <a:xfrm>
            <a:off x="838200" y="3367664"/>
            <a:ext cx="10515600" cy="1407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Caso 2: </a:t>
            </a:r>
          </a:p>
          <a:p>
            <a:pPr lvl="1" algn="just"/>
            <a:r>
              <a:rPr lang="es-MX" dirty="0"/>
              <a:t>Se toma la categoría </a:t>
            </a:r>
            <a:r>
              <a:rPr lang="es-MX" b="1" dirty="0"/>
              <a:t>más avejentada y acomodada </a:t>
            </a:r>
            <a:r>
              <a:rPr lang="es-MX" dirty="0"/>
              <a:t>(1,8)</a:t>
            </a:r>
            <a:r>
              <a:rPr lang="es-MX" b="1" dirty="0"/>
              <a:t> </a:t>
            </a:r>
            <a:r>
              <a:rPr lang="es-MX" dirty="0"/>
              <a:t>con valor “</a:t>
            </a:r>
            <a:r>
              <a:rPr lang="es-MX" b="1" dirty="0"/>
              <a:t>a”</a:t>
            </a:r>
          </a:p>
          <a:p>
            <a:pPr lvl="1" algn="just"/>
            <a:r>
              <a:rPr lang="es-MX" dirty="0"/>
              <a:t> en el extremo opuesto se toman las </a:t>
            </a:r>
            <a:r>
              <a:rPr lang="es-MX" b="1" dirty="0"/>
              <a:t>más avejentadas y menos acomodadas</a:t>
            </a:r>
            <a:r>
              <a:rPr lang="es-MX" dirty="0"/>
              <a:t> (5 y 6) como valor </a:t>
            </a:r>
            <a:r>
              <a:rPr lang="es-MX" b="1" dirty="0"/>
              <a:t>“b”</a:t>
            </a:r>
            <a:r>
              <a:rPr lang="es-MX" dirty="0"/>
              <a:t>. El resto se categoriza como </a:t>
            </a:r>
            <a:r>
              <a:rPr lang="es-MX" b="1" dirty="0"/>
              <a:t>“c”</a:t>
            </a:r>
          </a:p>
        </p:txBody>
      </p:sp>
    </p:spTree>
    <p:extLst>
      <p:ext uri="{BB962C8B-B14F-4D97-AF65-F5344CB8AC3E}">
        <p14:creationId xmlns:p14="http://schemas.microsoft.com/office/powerpoint/2010/main" val="221014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A5EF4-ECC3-4EB1-B29A-05EB7B4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1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55CF86-C7B3-45B2-93E5-40725398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524433"/>
            <a:ext cx="8268774" cy="474013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01382B07-EDA1-4BB9-BCE6-F3C40F3334A4}"/>
              </a:ext>
            </a:extLst>
          </p:cNvPr>
          <p:cNvSpPr/>
          <p:nvPr/>
        </p:nvSpPr>
        <p:spPr>
          <a:xfrm>
            <a:off x="2128980" y="355882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84F18D-D1AA-45F9-99F3-39475B4ECF9B}"/>
              </a:ext>
            </a:extLst>
          </p:cNvPr>
          <p:cNvSpPr/>
          <p:nvPr/>
        </p:nvSpPr>
        <p:spPr>
          <a:xfrm>
            <a:off x="3283607" y="356891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171CD33-A7B7-4B7D-8A54-2265ACD8719B}"/>
              </a:ext>
            </a:extLst>
          </p:cNvPr>
          <p:cNvSpPr/>
          <p:nvPr/>
        </p:nvSpPr>
        <p:spPr>
          <a:xfrm>
            <a:off x="3577917" y="3570558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DD2FE4B-6A8C-4099-8AC1-8CDD957B9504}"/>
              </a:ext>
            </a:extLst>
          </p:cNvPr>
          <p:cNvSpPr/>
          <p:nvPr/>
        </p:nvSpPr>
        <p:spPr>
          <a:xfrm>
            <a:off x="4124016" y="3568913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2913B96-AA0C-4D77-94AB-894DD74407A8}"/>
              </a:ext>
            </a:extLst>
          </p:cNvPr>
          <p:cNvSpPr/>
          <p:nvPr/>
        </p:nvSpPr>
        <p:spPr>
          <a:xfrm>
            <a:off x="4908035" y="355882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D4325A9-E481-4854-AC6E-9F0070CB39E8}"/>
              </a:ext>
            </a:extLst>
          </p:cNvPr>
          <p:cNvSpPr/>
          <p:nvPr/>
        </p:nvSpPr>
        <p:spPr>
          <a:xfrm>
            <a:off x="6062662" y="3568914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7E1D48E-C71F-4E02-BA44-4FACBD3A369E}"/>
              </a:ext>
            </a:extLst>
          </p:cNvPr>
          <p:cNvSpPr/>
          <p:nvPr/>
        </p:nvSpPr>
        <p:spPr>
          <a:xfrm>
            <a:off x="6356972" y="3570558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0892863-3950-49A0-8D43-8456F6F4E468}"/>
              </a:ext>
            </a:extLst>
          </p:cNvPr>
          <p:cNvSpPr/>
          <p:nvPr/>
        </p:nvSpPr>
        <p:spPr>
          <a:xfrm>
            <a:off x="6903071" y="3568913"/>
            <a:ext cx="175491" cy="180661"/>
          </a:xfrm>
          <a:prstGeom prst="ellipse">
            <a:avLst/>
          </a:prstGeom>
          <a:solidFill>
            <a:schemeClr val="accent4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96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4F3913-12D5-449B-B953-817B324F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1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23630F-E480-472F-B37A-7D36E8F5B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7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462</Words>
  <Application>Microsoft Office PowerPoint</Application>
  <PresentationFormat>Panorámica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Tema de Office</vt:lpstr>
      <vt:lpstr>Proyecto calles</vt:lpstr>
      <vt:lpstr>Objetivos</vt:lpstr>
      <vt:lpstr>Metodología</vt:lpstr>
      <vt:lpstr>Dendrograma</vt:lpstr>
      <vt:lpstr>Descripción estadística y cartográfica (k = 8)</vt:lpstr>
      <vt:lpstr>Presentación de PowerPoint</vt:lpstr>
      <vt:lpstr>Recategorización</vt:lpstr>
      <vt:lpstr>Caso 1</vt:lpstr>
      <vt:lpstr>Caso 1</vt:lpstr>
      <vt:lpstr>Caso 2</vt:lpstr>
      <vt:lpstr>Presentación de PowerPoint</vt:lpstr>
      <vt:lpstr>Presentación de PowerPoint</vt:lpstr>
      <vt:lpstr>Data de accesibilidad al transporte público</vt:lpstr>
      <vt:lpstr>Combinando</vt:lpstr>
      <vt:lpstr>Resultado combinatorial</vt:lpstr>
      <vt:lpstr>Presentación de PowerPoint</vt:lpstr>
      <vt:lpstr>Presentación de PowerPoint</vt:lpstr>
      <vt:lpstr>Presentación de PowerPoint</vt:lpstr>
      <vt:lpstr>Presentación de PowerPoint</vt:lpstr>
      <vt:lpstr>Cuántos adultos mayores en esta condición?</vt:lpstr>
      <vt:lpstr>¿Y la caminabilidad?</vt:lpstr>
      <vt:lpstr>El gran error…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Emiliano Medina De Cortillas</dc:creator>
  <cp:lastModifiedBy>Diego Emiliano Medina De Cortillas</cp:lastModifiedBy>
  <cp:revision>30</cp:revision>
  <dcterms:created xsi:type="dcterms:W3CDTF">2022-04-05T19:37:11Z</dcterms:created>
  <dcterms:modified xsi:type="dcterms:W3CDTF">2022-04-06T20:30:30Z</dcterms:modified>
</cp:coreProperties>
</file>